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9"/>
  </p:notesMasterIdLst>
  <p:sldIdLst>
    <p:sldId id="264" r:id="rId3"/>
    <p:sldId id="279" r:id="rId4"/>
    <p:sldId id="277" r:id="rId5"/>
    <p:sldId id="265" r:id="rId6"/>
    <p:sldId id="266" r:id="rId7"/>
    <p:sldId id="276" r:id="rId8"/>
    <p:sldId id="274" r:id="rId9"/>
    <p:sldId id="267" r:id="rId10"/>
    <p:sldId id="275" r:id="rId11"/>
    <p:sldId id="269" r:id="rId12"/>
    <p:sldId id="271" r:id="rId13"/>
    <p:sldId id="272" r:id="rId14"/>
    <p:sldId id="278" r:id="rId15"/>
    <p:sldId id="281" r:id="rId16"/>
    <p:sldId id="28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DB0"/>
    <a:srgbClr val="FF6670"/>
    <a:srgbClr val="F29798"/>
    <a:srgbClr val="FF7D00"/>
    <a:srgbClr val="EBC488"/>
    <a:srgbClr val="F1C274"/>
    <a:srgbClr val="EDD57D"/>
    <a:srgbClr val="1454F9"/>
    <a:srgbClr val="6B6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/>
    <p:restoredTop sz="94725"/>
  </p:normalViewPr>
  <p:slideViewPr>
    <p:cSldViewPr snapToGrid="0">
      <p:cViewPr varScale="1">
        <p:scale>
          <a:sx n="105" d="100"/>
          <a:sy n="105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64F9A-65FE-6042-BB42-CABB0CDA4CA0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E7C41-4BE5-FB44-AEE4-5954331D3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8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 dirty="0">
                <a:effectLst/>
                <a:latin typeface="Arial" panose="020B0604020202020204" pitchFamily="34" charset="0"/>
              </a:rPr>
              <a:t>Natural disasters have had profound impacts on human societies, economies, and the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environment throughout history. The “ALL NATURAL DISASTERS 1970-2021 / EOSDIS”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dataset provides a comprehensive overview of these events, encompassing a wide range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of disasters, including earthquakes, floods, hurricanes, and wildfires. This project aims to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explore the historical data on natural disasters to uncover trends, patterns, and</a:t>
            </a:r>
            <a:br>
              <a:rPr lang="en-CA" dirty="0"/>
            </a:br>
            <a:r>
              <a:rPr lang="en-CA" b="0" i="0" dirty="0">
                <a:effectLst/>
                <a:latin typeface="Arial" panose="020B0604020202020204" pitchFamily="34" charset="0"/>
              </a:rPr>
              <a:t>correlations that can inform preparedness and mitigation strategies.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1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Flood is most frequent disaster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9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Are there specific decades or years with significantly higher numbers of </a:t>
            </a:r>
            <a:r>
              <a:rPr lang="en-CA" b="0" i="0" dirty="0" err="1">
                <a:effectLst/>
                <a:latin typeface="Arial" panose="020B0604020202020204" pitchFamily="34" charset="0"/>
              </a:rPr>
              <a:t>disasters?</a:t>
            </a:r>
            <a:r>
              <a:rPr lang="en-CA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2002, the highest number of disasters occurred.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4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There has been an observable increase in the frequency of disasters over the years which could be attributed to climate change and increased reporting.</a:t>
            </a:r>
          </a:p>
          <a:p>
            <a:r>
              <a:rPr lang="en-US" dirty="0"/>
              <a:t>The most common types of disasters are floods and storms, indicating the necessity for specific strategies to prepare for these kind of events.</a:t>
            </a:r>
          </a:p>
          <a:p>
            <a:r>
              <a:rPr lang="en-US" dirty="0"/>
              <a:t>Natural disasters can cause enormous economic losses, frequently amounting to billions of dollars, emphasizing the importance of effective insurance policies and recovery strategies.</a:t>
            </a:r>
          </a:p>
          <a:p>
            <a:r>
              <a:rPr lang="en-US" dirty="0"/>
              <a:t>Plans for disaster management should be customized because certain regions are more at risk for different types of disasters than others.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6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Our disaster data spans from 1970 to 2021, but the COVID-19 pandemic has likely altered many factors, such as financial impacts, death tolls, and other affected areas. As a result, this data could significantly influence our results and evaluations.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E7C41-4BE5-FB44-AEE4-5954331D37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5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A60D-24A9-294E-86FE-57D5F9167E1E}" type="datetime1">
              <a:rPr lang="en-CA" smtClean="0"/>
              <a:t>2024-08-12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FCA7-D4B7-1341-92A7-77CAD1C5E953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097A-65B2-E54A-8E17-AA0096C519AC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85D2-C152-9473-FF8C-86F203368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F0F46-DCED-4A16-BA7A-5CE80579C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19D01-6FF8-DB3C-E5F0-10D751A9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E1E-4B0F-5E4A-A195-08BC107037C4}" type="datetime1">
              <a:rPr lang="en-CA" smtClean="0"/>
              <a:t>2024-08-12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E25F-2014-4133-8297-1ABF6370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71548-92E7-8845-9904-3CE9C785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3CD0-C6AE-FC8A-11AA-B9CD2011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DB1D5-6FAD-2DE3-BC97-3C340329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CEC57-74D7-8A5B-7633-4E4E9D36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A80D-CCE1-9C4F-8C1F-08A25EE6A951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A9D47-18AC-CCB1-586A-3678E5D0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F34CA-2813-B864-F7D4-8DFE801E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1222-DAA0-3F07-2F46-AAAE21FB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B665B-3348-4E91-4841-7F6D51FA3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E419-C22B-F789-630E-C1F16EBE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C7E2-E436-984D-90CE-1713EDA55891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7F694-D111-31CA-D24E-04CBB49A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7F2F8-A65B-7105-4E19-C197CD90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750E-9DEC-DFDC-1B44-2497AE37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8CF2-1D5E-5A7A-3BD5-38FC186E0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D3326-7303-95C3-C6FB-3D487059D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202F6-CD4E-BACA-9C9C-6ABA6453B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0EC4-15B7-2C40-9DC3-204BCCCAB2F0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568B0-B3ED-0CFA-A2A7-39529DA8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121D5-29A3-2E19-8F5E-0F6E8C5B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8F9C-B1F9-17AC-4A1D-61EF65D7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A0D54-7207-B2D8-1E77-7D759E7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DD1A0-B041-B42A-B2F6-CA143133A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59C56-AE0C-B777-793E-D8E8A9B9F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A5F0C-A9DA-25E4-9B9A-14D272B52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56F95-79F0-0B81-07D6-2D00B46FA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F413-0941-5C43-814E-FFA75EBDE7D4}" type="datetime1">
              <a:rPr lang="en-CA" smtClean="0"/>
              <a:t>2024-08-12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02E691-5881-C61D-7376-70F095BF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73D23-A4E8-AF54-086F-6B6B9F69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E92E-2634-75CE-4E86-65B45232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155B2C-3732-38F6-7D35-ACE3AA6E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7707-994A-AB49-B780-102E7C8C2355}" type="datetime1">
              <a:rPr lang="en-CA" smtClean="0"/>
              <a:t>2024-08-12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43AE2-7DEA-90DD-5C89-00D8CAD1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43006-339A-ACD7-545B-10144FFA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1353E-CC82-D954-33CE-39FE0B64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9E15-ED31-344F-8E75-DACE593ABFA1}" type="datetime1">
              <a:rPr lang="en-CA" smtClean="0"/>
              <a:t>2024-08-12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9E637-A251-85FE-DFB7-95393284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D920-E3E2-648D-D5D5-D1BD9FD0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9AB7-E06E-C894-A85B-2EAF2AC4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82C6-A650-50F4-FFB6-F62CB65B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12D9B-148D-14E6-7B05-7FC02EAB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14F80-E6C0-6D71-E94A-2A0DA59A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477F-2B5E-4845-967C-CA14BD4492F7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03181-CC3B-FC45-0FC6-FBDE646B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8E7F2-38EA-92D7-A7A7-72F6EF34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AEFD-F45F-3144-9149-A393B83C31F0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2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8771-4B0D-FC1A-7A21-90C1C9A3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69694-F662-71DC-7AD3-0DCCB4EA6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2209A-A653-BF88-2110-F9D5F7C91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B2B56-C47A-1404-4C59-FE589B5D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A18EB-CA91-3D45-A45C-4E0AB3A255AD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867C9-7E86-6C81-C2E3-5227FC65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3EC67-53A5-28C8-6680-48380C91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5EA7-933A-9583-3F44-54E611B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CCA14-6FAD-E1E1-D741-D960BCCAD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3C39-ABED-307E-412E-6117466BD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C1E7-4D70-5C47-BE9E-5C5A09C01BAE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A100D-5F30-574E-81FF-F915F422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EB399-EB35-74D6-23E1-EE269004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8697E-EC70-EFAD-8483-81938D1CF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A65DD-A358-33CF-2C8C-DFCC9D8A1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D24A8-B74C-6A0C-733E-950F2E79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A729-4F50-8045-AB1B-832C15681068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A111-41E3-01C2-37F4-35A9D4A7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DE89D-3BA2-4D09-3BC5-667894DB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C952-F57D-6E49-9DEE-A10F85BE63AF}" type="datetime1">
              <a:rPr lang="en-CA" smtClean="0"/>
              <a:t>2024-08-12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52AB-09DD-C143-AC86-1AEA16B27907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5C23-9EE7-3C44-A9B9-D0943B00AB43}" type="datetime1">
              <a:rPr lang="en-CA" smtClean="0"/>
              <a:t>2024-08-12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7544-5888-2141-B18A-D1AC678617A0}" type="datetime1">
              <a:rPr lang="en-CA" smtClean="0"/>
              <a:t>2024-08-12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1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97617-8C9B-644E-9C9E-F91B5BA3D352}" type="datetime1">
              <a:rPr lang="en-CA" smtClean="0"/>
              <a:t>2024-08-12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F445-677C-EF4C-A665-9719BDB41457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F971-1A6B-C74D-BCAF-FC5F83DCAD9E}" type="datetime1">
              <a:rPr lang="en-CA" smtClean="0"/>
              <a:t>2024-08-12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D9F9D-0FB3-974E-AD10-2F7954BD4320}" type="datetime1">
              <a:rPr lang="en-CA" smtClean="0"/>
              <a:t>2024-08-12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5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7105D-276D-1A2C-988B-4B639836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452D1-618E-267B-C3D3-1FFD7AA5A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D6637-CF61-87D8-A8FC-2EE1F48BF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85FAB-A984-CE44-A38A-243240D00158}" type="datetime1">
              <a:rPr lang="en-CA" smtClean="0"/>
              <a:t>2024-08-12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34AD4-1DDA-95AC-8E59-AA4641286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99850-C59C-871C-1E4B-F0E6A6037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../Downloads/worldplot_disast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D9A0-7373-A6C7-8DA0-181C3F19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b="0" i="0" dirty="0">
                <a:solidFill>
                  <a:srgbClr val="0070C0"/>
                </a:solidFill>
                <a:effectLst/>
              </a:rPr>
              <a:t>ALL DISASTERS 1970-2021</a:t>
            </a:r>
            <a:endParaRPr lang="en-US" sz="4800" dirty="0">
              <a:solidFill>
                <a:srgbClr val="0070C0"/>
              </a:solidFill>
            </a:endParaRPr>
          </a:p>
        </p:txBody>
      </p:sp>
      <p:pic>
        <p:nvPicPr>
          <p:cNvPr id="4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BD1358EA-C10E-FBCE-2984-7BE9191F0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257800" cy="1016000"/>
          </a:xfrm>
          <a:prstGeom prst="rect">
            <a:avLst/>
          </a:prstGeom>
        </p:spPr>
      </p:pic>
      <p:pic>
        <p:nvPicPr>
          <p:cNvPr id="5" name="Content Placeholder 4" descr="A collage of different images of nature&#10;&#10;Description automatically generated">
            <a:extLst>
              <a:ext uri="{FF2B5EF4-FFF2-40B4-BE49-F238E27FC236}">
                <a16:creationId xmlns:a16="http://schemas.microsoft.com/office/drawing/2014/main" id="{060CBF50-1E7A-B351-9CCA-5075995AE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7400" y="1876425"/>
            <a:ext cx="8771466" cy="493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32C6D-9EEF-2F7A-8498-F168B208CD6B}"/>
              </a:ext>
            </a:extLst>
          </p:cNvPr>
          <p:cNvSpPr txBox="1"/>
          <p:nvPr/>
        </p:nvSpPr>
        <p:spPr>
          <a:xfrm>
            <a:off x="93134" y="1941648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Group 8 members:</a:t>
            </a:r>
          </a:p>
          <a:p>
            <a:endParaRPr lang="en-US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lvl="1"/>
            <a:r>
              <a:rPr lang="en-US" sz="28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Anupreet</a:t>
            </a:r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 Kaur</a:t>
            </a:r>
          </a:p>
          <a:p>
            <a:pPr lvl="1"/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Sara Joulaei</a:t>
            </a:r>
          </a:p>
          <a:p>
            <a:pPr lvl="1"/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Zara </a:t>
            </a:r>
            <a:r>
              <a:rPr lang="en-US" sz="28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Pazouki</a:t>
            </a:r>
            <a:endParaRPr lang="en-US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lvl="1"/>
            <a:r>
              <a:rPr lang="en-US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Zena Lawrence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A0F9A-8AFA-5128-3E6C-7C4F2053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0D327A7-9609-3DFC-DF44-7BC0A44456F8}"/>
              </a:ext>
            </a:extLst>
          </p:cNvPr>
          <p:cNvSpPr txBox="1"/>
          <p:nvPr/>
        </p:nvSpPr>
        <p:spPr>
          <a:xfrm>
            <a:off x="215900" y="75267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Seasonal Patterns: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9DEB2-D797-3246-CCE5-0BBA72FC6A8E}"/>
              </a:ext>
            </a:extLst>
          </p:cNvPr>
          <p:cNvSpPr txBox="1"/>
          <p:nvPr/>
        </p:nvSpPr>
        <p:spPr>
          <a:xfrm>
            <a:off x="215900" y="59848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months or seasons have higher frequencies of specific types of disasters?</a:t>
            </a:r>
            <a:br>
              <a:rPr lang="en-CA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F97063C9-5772-8677-E6AD-4CEE430A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9" y="996148"/>
            <a:ext cx="6493858" cy="58618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071AAE-A91A-8156-683A-1B8A3E5B01E4}"/>
              </a:ext>
            </a:extLst>
          </p:cNvPr>
          <p:cNvGrpSpPr/>
          <p:nvPr/>
        </p:nvGrpSpPr>
        <p:grpSpPr>
          <a:xfrm>
            <a:off x="8984781" y="144379"/>
            <a:ext cx="2854293" cy="6435290"/>
            <a:chOff x="9716301" y="336877"/>
            <a:chExt cx="2305251" cy="6165790"/>
          </a:xfrm>
        </p:grpSpPr>
        <p:pic>
          <p:nvPicPr>
            <p:cNvPr id="5" name="Picture 4" descr="A collage of different weather conditions&#10;&#10;Description automatically generated">
              <a:extLst>
                <a:ext uri="{FF2B5EF4-FFF2-40B4-BE49-F238E27FC236}">
                  <a16:creationId xmlns:a16="http://schemas.microsoft.com/office/drawing/2014/main" id="{20875AD5-3966-A22F-60C4-728C952E2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/>
            <a:stretch/>
          </p:blipFill>
          <p:spPr>
            <a:xfrm>
              <a:off x="9716301" y="336877"/>
              <a:ext cx="2305250" cy="3073667"/>
            </a:xfrm>
            <a:prstGeom prst="rect">
              <a:avLst/>
            </a:prstGeom>
          </p:spPr>
        </p:pic>
        <p:pic>
          <p:nvPicPr>
            <p:cNvPr id="6" name="Picture 5" descr="A collage of different weather conditions&#10;&#10;Description automatically generated">
              <a:extLst>
                <a:ext uri="{FF2B5EF4-FFF2-40B4-BE49-F238E27FC236}">
                  <a16:creationId xmlns:a16="http://schemas.microsoft.com/office/drawing/2014/main" id="{D336AB0A-D04A-796B-6FDA-F41BDE063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9716302" y="3429000"/>
              <a:ext cx="2305250" cy="3073667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42A2-DCFF-2D4C-0A52-B10C0C01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6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C1787AB-BDFB-7E5D-6D09-488A641512AE}"/>
              </a:ext>
            </a:extLst>
          </p:cNvPr>
          <p:cNvSpPr txBox="1"/>
          <p:nvPr/>
        </p:nvSpPr>
        <p:spPr>
          <a:xfrm>
            <a:off x="342900" y="970373"/>
            <a:ext cx="8481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- Are there particular disaster types that are more deadly or injurious than others?</a:t>
            </a:r>
            <a:br>
              <a:rPr lang="en-CA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862AE0-754C-5AF5-04EA-7DF7FA1EC3E8}"/>
              </a:ext>
            </a:extLst>
          </p:cNvPr>
          <p:cNvSpPr txBox="1"/>
          <p:nvPr/>
        </p:nvSpPr>
        <p:spPr>
          <a:xfrm>
            <a:off x="342900" y="2146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i="0" dirty="0">
                <a:solidFill>
                  <a:srgbClr val="1454F9"/>
                </a:solidFill>
                <a:effectLst/>
                <a:latin typeface="Arial" panose="020B0604020202020204" pitchFamily="34" charset="0"/>
              </a:rPr>
              <a:t>Human Impact:</a:t>
            </a:r>
            <a:endParaRPr lang="en-US" sz="2800" b="1" dirty="0">
              <a:solidFill>
                <a:srgbClr val="1454F9"/>
              </a:solidFill>
            </a:endParaRPr>
          </a:p>
        </p:txBody>
      </p:sp>
      <p:pic>
        <p:nvPicPr>
          <p:cNvPr id="4" name="Picture 3" descr="A graph of a disaster type&#10;&#10;Description automatically generated">
            <a:extLst>
              <a:ext uri="{FF2B5EF4-FFF2-40B4-BE49-F238E27FC236}">
                <a16:creationId xmlns:a16="http://schemas.microsoft.com/office/drawing/2014/main" id="{B542DEF5-B9E7-684E-E30A-1D181054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5" y="1460965"/>
            <a:ext cx="10620275" cy="5260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1770E-5965-ADD6-84A7-33F4890C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1609785-2023-F759-80B0-D9D48074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00" y="-124619"/>
            <a:ext cx="10515600" cy="1325563"/>
          </a:xfrm>
        </p:spPr>
        <p:txBody>
          <a:bodyPr>
            <a:normAutofit/>
          </a:bodyPr>
          <a:lstStyle/>
          <a:p>
            <a:r>
              <a:rPr lang="en-CA" sz="2800" b="1" i="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Economic Impact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59C70-28C3-E8DE-8B3A-D31916B05636}"/>
              </a:ext>
            </a:extLst>
          </p:cNvPr>
          <p:cNvSpPr txBox="1"/>
          <p:nvPr/>
        </p:nvSpPr>
        <p:spPr>
          <a:xfrm>
            <a:off x="245600" y="831612"/>
            <a:ext cx="117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How do total damages compare across different types of disasters?</a:t>
            </a:r>
            <a:endParaRPr lang="en-US" dirty="0"/>
          </a:p>
        </p:txBody>
      </p:sp>
      <p:pic>
        <p:nvPicPr>
          <p:cNvPr id="4" name="Picture 3" descr="A graph with orange columns&#10;&#10;Description automatically generated">
            <a:extLst>
              <a:ext uri="{FF2B5EF4-FFF2-40B4-BE49-F238E27FC236}">
                <a16:creationId xmlns:a16="http://schemas.microsoft.com/office/drawing/2014/main" id="{98BC6A19-A3D1-4EA9-923C-C41FF9F9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06" y="1313681"/>
            <a:ext cx="10815587" cy="54077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45389-5699-C120-F165-F79FCFB8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BAAC563B-BED7-59AD-42A4-3B6B5824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8" y="1849789"/>
            <a:ext cx="6324065" cy="4794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41E954-C12B-FCD1-FD42-72FFA279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75310" y="38501"/>
            <a:ext cx="10583779" cy="164459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rgbClr val="FF66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Between Total Deaths </a:t>
            </a:r>
            <a:br>
              <a:rPr lang="en-US" sz="2000" b="1" dirty="0">
                <a:solidFill>
                  <a:srgbClr val="FF667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FF66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and Total Damages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9C02E2-E11A-8367-6EDD-C3176F0BE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62678"/>
              </p:ext>
            </p:extLst>
          </p:nvPr>
        </p:nvGraphicFramePr>
        <p:xfrm>
          <a:off x="5958840" y="225243"/>
          <a:ext cx="6136907" cy="1691065"/>
        </p:xfrm>
        <a:graphic>
          <a:graphicData uri="http://schemas.openxmlformats.org/drawingml/2006/table">
            <a:tbl>
              <a:tblPr/>
              <a:tblGrid>
                <a:gridCol w="1218397">
                  <a:extLst>
                    <a:ext uri="{9D8B030D-6E8A-4147-A177-3AD203B41FA5}">
                      <a16:colId xmlns:a16="http://schemas.microsoft.com/office/drawing/2014/main" val="1904346082"/>
                    </a:ext>
                  </a:extLst>
                </a:gridCol>
                <a:gridCol w="1039529">
                  <a:extLst>
                    <a:ext uri="{9D8B030D-6E8A-4147-A177-3AD203B41FA5}">
                      <a16:colId xmlns:a16="http://schemas.microsoft.com/office/drawing/2014/main" val="1838068825"/>
                    </a:ext>
                  </a:extLst>
                </a:gridCol>
                <a:gridCol w="981776">
                  <a:extLst>
                    <a:ext uri="{9D8B030D-6E8A-4147-A177-3AD203B41FA5}">
                      <a16:colId xmlns:a16="http://schemas.microsoft.com/office/drawing/2014/main" val="647787506"/>
                    </a:ext>
                  </a:extLst>
                </a:gridCol>
                <a:gridCol w="1082041">
                  <a:extLst>
                    <a:ext uri="{9D8B030D-6E8A-4147-A177-3AD203B41FA5}">
                      <a16:colId xmlns:a16="http://schemas.microsoft.com/office/drawing/2014/main" val="3805574045"/>
                    </a:ext>
                  </a:extLst>
                </a:gridCol>
                <a:gridCol w="971224">
                  <a:extLst>
                    <a:ext uri="{9D8B030D-6E8A-4147-A177-3AD203B41FA5}">
                      <a16:colId xmlns:a16="http://schemas.microsoft.com/office/drawing/2014/main" val="1325495911"/>
                    </a:ext>
                  </a:extLst>
                </a:gridCol>
                <a:gridCol w="843940">
                  <a:extLst>
                    <a:ext uri="{9D8B030D-6E8A-4147-A177-3AD203B41FA5}">
                      <a16:colId xmlns:a16="http://schemas.microsoft.com/office/drawing/2014/main" val="1517543376"/>
                    </a:ext>
                  </a:extLst>
                </a:gridCol>
              </a:tblGrid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Deaths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Affected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Damages ('000 US$)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85673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Afghanistan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34360790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578120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33.7680065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66.2385139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357838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Albania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4384418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783573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41.000028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19.9999619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85469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Algeria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1961229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11783846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28.0000272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2.9999825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471274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American Samoa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-14.297124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-170.71315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224469"/>
                  </a:ext>
                </a:extLst>
              </a:tr>
              <a:tr h="26315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Angola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7303362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-11.877577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17.5691241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1479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BC277-6515-B325-74D6-C8460AF0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3598" y="629249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3A8E6-757F-75A8-A270-9257D88DBD32}"/>
              </a:ext>
            </a:extLst>
          </p:cNvPr>
          <p:cNvSpPr txBox="1"/>
          <p:nvPr/>
        </p:nvSpPr>
        <p:spPr>
          <a:xfrm>
            <a:off x="7046628" y="2589197"/>
            <a:ext cx="4307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no correlation between total deaths and total damages as shown in evaluation of  human impact and economic impact. 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 these years, </a:t>
            </a:r>
            <a:r>
              <a:rPr lang="en-CA" b="1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storms</a:t>
            </a:r>
            <a:r>
              <a:rPr lang="en-CA" b="0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have been the most financially destructive disasters, while </a:t>
            </a:r>
            <a:r>
              <a:rPr lang="en-CA" b="1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floods</a:t>
            </a:r>
            <a:r>
              <a:rPr lang="en-CA" b="0" i="0" dirty="0">
                <a:solidFill>
                  <a:srgbClr val="1D1C1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have caused the most loss of human life.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2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81A1-B394-CA3B-9D84-909CFDF0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 descr="A hand holding a planet&#10;&#10;Description automatically generated">
            <a:extLst>
              <a:ext uri="{FF2B5EF4-FFF2-40B4-BE49-F238E27FC236}">
                <a16:creationId xmlns:a16="http://schemas.microsoft.com/office/drawing/2014/main" id="{130735C5-FA55-FE4E-2812-912D853B3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804" r="16412"/>
          <a:stretch/>
        </p:blipFill>
        <p:spPr>
          <a:xfrm>
            <a:off x="7792854" y="269875"/>
            <a:ext cx="3695700" cy="31591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D81A0-F3FC-BD54-48C3-98D44A419AB3}"/>
              </a:ext>
            </a:extLst>
          </p:cNvPr>
          <p:cNvSpPr txBox="1"/>
          <p:nvPr/>
        </p:nvSpPr>
        <p:spPr>
          <a:xfrm>
            <a:off x="441960" y="2451021"/>
            <a:ext cx="70288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070C0"/>
                </a:solidFill>
                <a:effectLst/>
                <a:latin typeface="-apple-system"/>
              </a:rPr>
              <a:t>Increasing Frequency:</a:t>
            </a:r>
            <a:r>
              <a:rPr lang="en-CA" b="0" i="0" u="none" strike="noStrike" dirty="0">
                <a:solidFill>
                  <a:srgbClr val="0070C0"/>
                </a:solidFill>
                <a:effectLst/>
                <a:latin typeface="-apple-system"/>
              </a:rPr>
              <a:t> </a:t>
            </a:r>
            <a:r>
              <a:rPr lang="en-CA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There has been an observable increase in the frequency of disasters over the years.</a:t>
            </a:r>
          </a:p>
          <a:p>
            <a:pPr algn="just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070C0"/>
                </a:solidFill>
                <a:effectLst/>
                <a:latin typeface="-apple-system"/>
              </a:rPr>
              <a:t>Predominant Disaster Types:</a:t>
            </a:r>
            <a:r>
              <a:rPr lang="en-CA" b="0" i="0" u="none" strike="noStrike" dirty="0">
                <a:solidFill>
                  <a:srgbClr val="0070C0"/>
                </a:solidFill>
                <a:effectLst/>
                <a:latin typeface="-apple-system"/>
              </a:rPr>
              <a:t> </a:t>
            </a:r>
            <a:r>
              <a:rPr lang="en-CA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Storms and floods are the most frequent types of disasters. </a:t>
            </a:r>
          </a:p>
          <a:p>
            <a:pPr algn="just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070C0"/>
                </a:solidFill>
                <a:effectLst/>
                <a:latin typeface="-apple-system"/>
              </a:rPr>
              <a:t>Significant Impact:</a:t>
            </a:r>
            <a:r>
              <a:rPr lang="en-CA" b="0" i="0" u="none" strike="noStrike" dirty="0">
                <a:solidFill>
                  <a:srgbClr val="0070C0"/>
                </a:solidFill>
                <a:effectLst/>
                <a:latin typeface="-apple-system"/>
              </a:rPr>
              <a:t> </a:t>
            </a:r>
            <a:r>
              <a:rPr lang="en-CA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The economic damages from natural disasters are substantial, often running into billions of dollars, highlighting the need for robust economic safeguards and recovery plans.</a:t>
            </a:r>
          </a:p>
          <a:p>
            <a:pPr algn="just">
              <a:buFont typeface="+mj-lt"/>
              <a:buAutoNum type="arabicPeriod"/>
            </a:pPr>
            <a:r>
              <a:rPr lang="en-CA" b="1" i="0" u="none" strike="noStrike" dirty="0">
                <a:solidFill>
                  <a:srgbClr val="0070C0"/>
                </a:solidFill>
                <a:effectLst/>
                <a:latin typeface="-apple-system"/>
              </a:rPr>
              <a:t>Geographical Hotspots:</a:t>
            </a:r>
            <a:r>
              <a:rPr lang="en-CA" b="0" i="0" u="none" strike="noStrike" dirty="0">
                <a:solidFill>
                  <a:srgbClr val="0070C0"/>
                </a:solidFill>
                <a:effectLst/>
                <a:latin typeface="-apple-system"/>
              </a:rPr>
              <a:t> </a:t>
            </a:r>
            <a:r>
              <a:rPr lang="en-C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Tailored disaster management plans are important because some areas are more prone to specific disasters than others.</a:t>
            </a:r>
            <a:endParaRPr lang="en-CA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A9A0-BD6D-4FB8-A9AF-B1A91002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81A1-B394-CA3B-9D84-909CFDF0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A9A0-BD6D-4FB8-A9AF-B1A91002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cartoon characters on a podium&#10;&#10;Description automatically generated">
            <a:extLst>
              <a:ext uri="{FF2B5EF4-FFF2-40B4-BE49-F238E27FC236}">
                <a16:creationId xmlns:a16="http://schemas.microsoft.com/office/drawing/2014/main" id="{F716CE63-7974-C3EA-3A38-DE191DB9B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"/>
          <a:stretch/>
        </p:blipFill>
        <p:spPr>
          <a:xfrm>
            <a:off x="7190070" y="365125"/>
            <a:ext cx="4292867" cy="3368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B97AD-7E0F-538B-A75D-C34020C43CC3}"/>
              </a:ext>
            </a:extLst>
          </p:cNvPr>
          <p:cNvSpPr txBox="1"/>
          <p:nvPr/>
        </p:nvSpPr>
        <p:spPr>
          <a:xfrm>
            <a:off x="838200" y="2171332"/>
            <a:ext cx="5639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T</a:t>
            </a:r>
            <a:r>
              <a:rPr lang="en-CA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he period after 2021 has been marked by unprecedented global challenges, including the COVID-19 pandemic, which compounded the impact of other disasters.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67DD-3412-DF24-DC7C-132E1453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429" y="278498"/>
            <a:ext cx="10515600" cy="1325563"/>
          </a:xfrm>
        </p:spPr>
        <p:txBody>
          <a:bodyPr/>
          <a:lstStyle/>
          <a:p>
            <a:r>
              <a:rPr lang="en-US" dirty="0"/>
              <a:t>Any Question?</a:t>
            </a:r>
          </a:p>
        </p:txBody>
      </p:sp>
      <p:pic>
        <p:nvPicPr>
          <p:cNvPr id="5" name="Picture 4" descr="A collage of a person's face&#10;&#10;Description automatically generated">
            <a:extLst>
              <a:ext uri="{FF2B5EF4-FFF2-40B4-BE49-F238E27FC236}">
                <a16:creationId xmlns:a16="http://schemas.microsoft.com/office/drawing/2014/main" id="{267159DD-D6AE-38A1-6304-7C684315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84" y="2019467"/>
            <a:ext cx="7772400" cy="44734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40354-726B-74DA-E48B-408E8A6D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68CBC-96F0-EF60-5A41-FB77D049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Introduction</a:t>
            </a:r>
          </a:p>
        </p:txBody>
      </p:sp>
      <p:sp>
        <p:nvSpPr>
          <p:cNvPr id="15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F97BA"/>
          </a:solidFill>
          <a:ln w="38100" cap="rnd">
            <a:solidFill>
              <a:srgbClr val="7F97B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53712-1232-4DD4-3D65-576892B1A17A}"/>
              </a:ext>
            </a:extLst>
          </p:cNvPr>
          <p:cNvSpPr txBox="1"/>
          <p:nvPr/>
        </p:nvSpPr>
        <p:spPr>
          <a:xfrm>
            <a:off x="640080" y="2706624"/>
            <a:ext cx="7416265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CA" b="0" i="0" dirty="0">
                <a:effectLst/>
                <a:latin typeface="Arial" panose="020B0604020202020204" pitchFamily="34" charset="0"/>
              </a:rPr>
              <a:t>This project aims to provide valuable insights into the impacts of natural disasters and inform strategies to better prepare for and mitigate future events.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Orange and blue numbers and graphs">
            <a:extLst>
              <a:ext uri="{FF2B5EF4-FFF2-40B4-BE49-F238E27FC236}">
                <a16:creationId xmlns:a16="http://schemas.microsoft.com/office/drawing/2014/main" id="{FF547CA3-B374-D430-682A-B90DB935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98" r="25150" b="-2"/>
          <a:stretch/>
        </p:blipFill>
        <p:spPr>
          <a:xfrm>
            <a:off x="8156454" y="-5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895F5-67B2-5AA6-0146-866313F800A5}"/>
              </a:ext>
            </a:extLst>
          </p:cNvPr>
          <p:cNvSpPr txBox="1"/>
          <p:nvPr/>
        </p:nvSpPr>
        <p:spPr>
          <a:xfrm>
            <a:off x="637031" y="3327940"/>
            <a:ext cx="501155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CA" b="0" i="0" dirty="0">
              <a:effectLst/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CA" b="0" i="0" dirty="0">
                <a:effectLst/>
                <a:latin typeface="Arial" panose="020B0604020202020204" pitchFamily="34" charset="0"/>
              </a:rPr>
              <a:t>Data would be analyzed to check:</a:t>
            </a:r>
          </a:p>
          <a:p>
            <a:pPr>
              <a:spcAft>
                <a:spcPts val="600"/>
              </a:spcAft>
            </a:pPr>
            <a:endParaRPr lang="en-CA" b="0" i="0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Trend Analysis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Geographic Distribution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Seasonal Pattern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Human Impact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CA" b="0" i="0" dirty="0">
                <a:effectLst/>
                <a:latin typeface="Arial" panose="020B0604020202020204" pitchFamily="34" charset="0"/>
              </a:rPr>
              <a:t>Economic Impact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088694-3A98-E75B-2C90-4471C361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F958-6820-276E-F030-D97BA262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649" y="0"/>
            <a:ext cx="10515600" cy="1325563"/>
          </a:xfrm>
        </p:spPr>
        <p:txBody>
          <a:bodyPr/>
          <a:lstStyle/>
          <a:p>
            <a:r>
              <a:rPr lang="en-CA" sz="5400" b="0" i="0" dirty="0">
                <a:effectLst/>
              </a:rPr>
              <a:t>DISASTERS 1970-2021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9469D9-B759-563E-1056-15EB7E68D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439866"/>
              </p:ext>
            </p:extLst>
          </p:nvPr>
        </p:nvGraphicFramePr>
        <p:xfrm>
          <a:off x="342900" y="1127919"/>
          <a:ext cx="11240299" cy="4602162"/>
        </p:xfrm>
        <a:graphic>
          <a:graphicData uri="http://schemas.openxmlformats.org/drawingml/2006/table">
            <a:tbl>
              <a:tblPr/>
              <a:tblGrid>
                <a:gridCol w="557090">
                  <a:extLst>
                    <a:ext uri="{9D8B030D-6E8A-4147-A177-3AD203B41FA5}">
                      <a16:colId xmlns:a16="http://schemas.microsoft.com/office/drawing/2014/main" val="3050095482"/>
                    </a:ext>
                  </a:extLst>
                </a:gridCol>
                <a:gridCol w="603997">
                  <a:extLst>
                    <a:ext uri="{9D8B030D-6E8A-4147-A177-3AD203B41FA5}">
                      <a16:colId xmlns:a16="http://schemas.microsoft.com/office/drawing/2014/main" val="1130476120"/>
                    </a:ext>
                  </a:extLst>
                </a:gridCol>
                <a:gridCol w="1099326">
                  <a:extLst>
                    <a:ext uri="{9D8B030D-6E8A-4147-A177-3AD203B41FA5}">
                      <a16:colId xmlns:a16="http://schemas.microsoft.com/office/drawing/2014/main" val="3440364609"/>
                    </a:ext>
                  </a:extLst>
                </a:gridCol>
                <a:gridCol w="790527">
                  <a:extLst>
                    <a:ext uri="{9D8B030D-6E8A-4147-A177-3AD203B41FA5}">
                      <a16:colId xmlns:a16="http://schemas.microsoft.com/office/drawing/2014/main" val="3806357096"/>
                    </a:ext>
                  </a:extLst>
                </a:gridCol>
                <a:gridCol w="982539">
                  <a:extLst>
                    <a:ext uri="{9D8B030D-6E8A-4147-A177-3AD203B41FA5}">
                      <a16:colId xmlns:a16="http://schemas.microsoft.com/office/drawing/2014/main" val="2012911724"/>
                    </a:ext>
                  </a:extLst>
                </a:gridCol>
                <a:gridCol w="1154355">
                  <a:extLst>
                    <a:ext uri="{9D8B030D-6E8A-4147-A177-3AD203B41FA5}">
                      <a16:colId xmlns:a16="http://schemas.microsoft.com/office/drawing/2014/main" val="2541312528"/>
                    </a:ext>
                  </a:extLst>
                </a:gridCol>
                <a:gridCol w="717666">
                  <a:extLst>
                    <a:ext uri="{9D8B030D-6E8A-4147-A177-3AD203B41FA5}">
                      <a16:colId xmlns:a16="http://schemas.microsoft.com/office/drawing/2014/main" val="1937965097"/>
                    </a:ext>
                  </a:extLst>
                </a:gridCol>
                <a:gridCol w="668417">
                  <a:extLst>
                    <a:ext uri="{9D8B030D-6E8A-4147-A177-3AD203B41FA5}">
                      <a16:colId xmlns:a16="http://schemas.microsoft.com/office/drawing/2014/main" val="2384003060"/>
                    </a:ext>
                  </a:extLst>
                </a:gridCol>
                <a:gridCol w="641795">
                  <a:extLst>
                    <a:ext uri="{9D8B030D-6E8A-4147-A177-3AD203B41FA5}">
                      <a16:colId xmlns:a16="http://schemas.microsoft.com/office/drawing/2014/main" val="114388176"/>
                    </a:ext>
                  </a:extLst>
                </a:gridCol>
                <a:gridCol w="709088">
                  <a:extLst>
                    <a:ext uri="{9D8B030D-6E8A-4147-A177-3AD203B41FA5}">
                      <a16:colId xmlns:a16="http://schemas.microsoft.com/office/drawing/2014/main" val="196194710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70785042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57922144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25583502"/>
                    </a:ext>
                  </a:extLst>
                </a:gridCol>
                <a:gridCol w="1131099">
                  <a:extLst>
                    <a:ext uri="{9D8B030D-6E8A-4147-A177-3AD203B41FA5}">
                      <a16:colId xmlns:a16="http://schemas.microsoft.com/office/drawing/2014/main" val="1571641646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Year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Disaster Group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Disaster Subgroup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Disaster Type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Country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Region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Continent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 Year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 Month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End Year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End Month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Deaths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Affected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 Damages ('000 US$)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844605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Hydrological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Flood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Argentina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South America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Americas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25000.0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5208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Meteorological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Storm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Australia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Australia and New Zealand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Oceania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72475.0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382860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Hydrological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Flood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Benin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Western Africa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Africa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endParaRPr lang="en-CA" sz="1100" dirty="0">
                        <a:effectLst/>
                        <a:latin typeface="Helvetica" pitchFamily="2" charset="0"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endParaRPr lang="en-CA" sz="1100" dirty="0">
                        <a:effectLst/>
                        <a:latin typeface="Helvetica" pitchFamily="2" charset="0"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14434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Meteorological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Storm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Bangladesh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Southern Asia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300000.0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3648000.0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86400.0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979550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Natural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Meteorological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Storm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Bangladesh</a:t>
                      </a:r>
                      <a:endParaRPr lang="en-CA" sz="110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Southern Asia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Asia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1970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110.0</a:t>
                      </a:r>
                      <a:endParaRPr lang="en-CA" sz="1100" dirty="0">
                        <a:effectLst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effectLst/>
                          <a:latin typeface="Helvetica" pitchFamily="2" charset="0"/>
                        </a:rPr>
                        <a:t>-</a:t>
                      </a:r>
                      <a:br>
                        <a:rPr lang="en-CA" sz="1100" dirty="0">
                          <a:effectLst/>
                          <a:latin typeface="Helvetica" pitchFamily="2" charset="0"/>
                        </a:rPr>
                      </a:br>
                      <a:endParaRPr lang="en-CA" sz="1100" dirty="0">
                        <a:effectLst/>
                        <a:latin typeface="Helvetica" pitchFamily="2" charset="0"/>
                      </a:endParaRPr>
                    </a:p>
                  </a:txBody>
                  <a:tcPr marL="23546" marR="23546" marT="23546" marB="2354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0161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6112BC-46AE-7F38-EE6D-A8DD718C5201}"/>
              </a:ext>
            </a:extLst>
          </p:cNvPr>
          <p:cNvSpPr txBox="1"/>
          <p:nvPr/>
        </p:nvSpPr>
        <p:spPr>
          <a:xfrm>
            <a:off x="241300" y="5880100"/>
            <a:ext cx="81419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Reference:</a:t>
            </a:r>
            <a:b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CA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www.kaggle.com</a:t>
            </a:r>
            <a:r>
              <a:rPr lang="en-CA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/datasets/</a:t>
            </a:r>
            <a:r>
              <a:rPr lang="en-CA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brsdincer</a:t>
            </a:r>
            <a:r>
              <a:rPr lang="en-CA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/all-natural-disasters-19002021-eosdis</a:t>
            </a:r>
            <a:b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https://utorvirtdatap-8p31345.slack.com/archives/C07EX4ECLQM/p1722476607457499</a:t>
            </a:r>
            <a:b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C6FCB-4302-E12D-B199-08902E1C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7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saster type&#10;&#10;Description automatically generated">
            <a:extLst>
              <a:ext uri="{FF2B5EF4-FFF2-40B4-BE49-F238E27FC236}">
                <a16:creationId xmlns:a16="http://schemas.microsoft.com/office/drawing/2014/main" id="{DED8A5CC-08D1-C84D-4275-14F8A315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154" y="1104681"/>
            <a:ext cx="8092873" cy="5213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A7E49-4C93-B87F-5E01-ADB29D36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" y="-320675"/>
            <a:ext cx="10515600" cy="1325563"/>
          </a:xfrm>
        </p:spPr>
        <p:txBody>
          <a:bodyPr>
            <a:noAutofit/>
          </a:bodyPr>
          <a:lstStyle/>
          <a:p>
            <a:r>
              <a:rPr lang="en-CA" sz="2800" b="0" i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Trend Analysis: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AFCBF0-9819-6A1E-C426-CB3015EB223B}"/>
              </a:ext>
            </a:extLst>
          </p:cNvPr>
          <p:cNvSpPr txBox="1"/>
          <p:nvPr/>
        </p:nvSpPr>
        <p:spPr>
          <a:xfrm>
            <a:off x="30162" y="539334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0" i="0">
                <a:effectLst/>
                <a:latin typeface="Arial" panose="020B0604020202020204" pitchFamily="34" charset="0"/>
              </a:rPr>
              <a:t>How have the frequency of different types of natural</a:t>
            </a:r>
            <a:r>
              <a:rPr lang="en-CA" b="0" i="0">
                <a:effectLst/>
                <a:latin typeface="Arial" panose="020B0604020202020204" pitchFamily="34" charset="0"/>
              </a:rPr>
              <a:t> </a:t>
            </a:r>
            <a:r>
              <a:rPr lang="en-CA" sz="1800" b="0" i="0">
                <a:effectLst/>
                <a:latin typeface="Arial" panose="020B0604020202020204" pitchFamily="34" charset="0"/>
              </a:rPr>
              <a:t>disasters changed from 1970 to 2021?</a:t>
            </a:r>
            <a:endParaRPr lang="en-US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89FD737-5A01-C574-B077-F7D8E1C6F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43730"/>
              </p:ext>
            </p:extLst>
          </p:nvPr>
        </p:nvGraphicFramePr>
        <p:xfrm>
          <a:off x="8065008" y="1549588"/>
          <a:ext cx="3509454" cy="416583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77674">
                  <a:extLst>
                    <a:ext uri="{9D8B030D-6E8A-4147-A177-3AD203B41FA5}">
                      <a16:colId xmlns:a16="http://schemas.microsoft.com/office/drawing/2014/main" val="2133318190"/>
                    </a:ext>
                  </a:extLst>
                </a:gridCol>
                <a:gridCol w="1031780">
                  <a:extLst>
                    <a:ext uri="{9D8B030D-6E8A-4147-A177-3AD203B41FA5}">
                      <a16:colId xmlns:a16="http://schemas.microsoft.com/office/drawing/2014/main" val="2420929886"/>
                    </a:ext>
                  </a:extLst>
                </a:gridCol>
              </a:tblGrid>
              <a:tr h="2306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Disaster Types  1970 - 2021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8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29543083"/>
                  </a:ext>
                </a:extLst>
              </a:tr>
              <a:tr h="3168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Disaster Type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8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8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399784"/>
                  </a:ext>
                </a:extLst>
              </a:tr>
              <a:tr h="23062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Flood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5272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271705"/>
                  </a:ext>
                </a:extLst>
              </a:tr>
              <a:tr h="23062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Storm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4005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35622"/>
                  </a:ext>
                </a:extLst>
              </a:tr>
              <a:tr h="23062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Epidemic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1436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546751"/>
                  </a:ext>
                </a:extLst>
              </a:tr>
              <a:tr h="23062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Earthquake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1137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55397"/>
                  </a:ext>
                </a:extLst>
              </a:tr>
              <a:tr h="23062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Landslide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713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236860"/>
                  </a:ext>
                </a:extLst>
              </a:tr>
              <a:tr h="23062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Drought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685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535801"/>
                  </a:ext>
                </a:extLst>
              </a:tr>
              <a:tr h="24661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Extreme temperature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584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51851"/>
                  </a:ext>
                </a:extLst>
              </a:tr>
              <a:tr h="23062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Wildfire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848692"/>
                  </a:ext>
                </a:extLst>
              </a:tr>
              <a:tr h="3168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Volcanic activity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829104"/>
                  </a:ext>
                </a:extLst>
              </a:tr>
              <a:tr h="3168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Insect infestation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290585"/>
                  </a:ext>
                </a:extLst>
              </a:tr>
              <a:tr h="3168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 movement (dry)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246460"/>
                  </a:ext>
                </a:extLst>
              </a:tr>
              <a:tr h="3168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Glacial lake outburst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29861"/>
                  </a:ext>
                </a:extLst>
              </a:tr>
              <a:tr h="25941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Animal accident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923436"/>
                  </a:ext>
                </a:extLst>
              </a:tr>
              <a:tr h="23062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65966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4829C-E657-36A6-372D-BFB18851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A51C1-CB65-C4E0-A079-424A32738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]</a:t>
            </a:r>
          </a:p>
        </p:txBody>
      </p:sp>
      <p:pic>
        <p:nvPicPr>
          <p:cNvPr id="5" name="Picture 4" descr="A graph of a disaster&#10;&#10;Description automatically generated">
            <a:extLst>
              <a:ext uri="{FF2B5EF4-FFF2-40B4-BE49-F238E27FC236}">
                <a16:creationId xmlns:a16="http://schemas.microsoft.com/office/drawing/2014/main" id="{1C4F33B3-C837-28A0-4E15-3689C8F0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0" y="491419"/>
            <a:ext cx="10848200" cy="6328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29A2D8-971F-E2C6-81B7-F71B37B147CC}"/>
              </a:ext>
            </a:extLst>
          </p:cNvPr>
          <p:cNvSpPr txBox="1"/>
          <p:nvPr/>
        </p:nvSpPr>
        <p:spPr>
          <a:xfrm>
            <a:off x="165100" y="306753"/>
            <a:ext cx="1220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have the occurrences of earthquakes, floods, hurricanes, wildfires, and other natural disasters varied over time?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4C9B9-919B-9E74-4FC9-76B520EB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9FA4B-A727-2479-CE78-4DD42B06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67" y="85724"/>
            <a:ext cx="10515600" cy="1325563"/>
          </a:xfrm>
        </p:spPr>
        <p:txBody>
          <a:bodyPr>
            <a:normAutofit/>
          </a:bodyPr>
          <a:lstStyle/>
          <a:p>
            <a:r>
              <a:rPr lang="en-CA" sz="180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are the three most frequent disasters over these years?</a:t>
            </a: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e chart with text on it&#10;&#10;Description automatically generated">
            <a:extLst>
              <a:ext uri="{FF2B5EF4-FFF2-40B4-BE49-F238E27FC236}">
                <a16:creationId xmlns:a16="http://schemas.microsoft.com/office/drawing/2014/main" id="{9FFAED09-B69D-2213-ACFF-4533DDC7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34" y="1151274"/>
            <a:ext cx="6535366" cy="4901525"/>
          </a:xfrm>
          <a:prstGeom prst="rect">
            <a:avLst/>
          </a:prstGeom>
        </p:spPr>
      </p:pic>
      <p:pic>
        <p:nvPicPr>
          <p:cNvPr id="6" name="Picture 5" descr="A group of people wearing face masks&#10;&#10;Description automatically generated">
            <a:extLst>
              <a:ext uri="{FF2B5EF4-FFF2-40B4-BE49-F238E27FC236}">
                <a16:creationId xmlns:a16="http://schemas.microsoft.com/office/drawing/2014/main" id="{4E6982DA-046F-CF5E-9129-5057ECDA5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33" y="1411287"/>
            <a:ext cx="3925334" cy="2611437"/>
          </a:xfrm>
          <a:prstGeom prst="ellipse">
            <a:avLst/>
          </a:prstGeom>
        </p:spPr>
      </p:pic>
      <p:pic>
        <p:nvPicPr>
          <p:cNvPr id="8" name="Picture 7" descr="A house flooded with water&#10;&#10;Description automatically generated">
            <a:extLst>
              <a:ext uri="{FF2B5EF4-FFF2-40B4-BE49-F238E27FC236}">
                <a16:creationId xmlns:a16="http://schemas.microsoft.com/office/drawing/2014/main" id="{719A3F94-5547-C777-DB2C-19268614C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7" y="4223544"/>
            <a:ext cx="4346800" cy="2446338"/>
          </a:xfrm>
          <a:prstGeom prst="ellipse">
            <a:avLst/>
          </a:prstGeom>
        </p:spPr>
      </p:pic>
      <p:pic>
        <p:nvPicPr>
          <p:cNvPr id="12" name="Picture 11" descr="A storm clouds over a field&#10;&#10;Description automatically generated">
            <a:extLst>
              <a:ext uri="{FF2B5EF4-FFF2-40B4-BE49-F238E27FC236}">
                <a16:creationId xmlns:a16="http://schemas.microsoft.com/office/drawing/2014/main" id="{1AEC07F4-80CF-1676-C1CA-2173BF417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235" y="4273156"/>
            <a:ext cx="4442880" cy="2499120"/>
          </a:xfrm>
          <a:prstGeom prst="ellipse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41F4C-B178-C37A-2197-654A8022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8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disaster&#10;&#10;Description automatically generated">
            <a:extLst>
              <a:ext uri="{FF2B5EF4-FFF2-40B4-BE49-F238E27FC236}">
                <a16:creationId xmlns:a16="http://schemas.microsoft.com/office/drawing/2014/main" id="{0B3E6559-DD30-FB29-B79A-A99E401F0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84"/>
          <a:stretch/>
        </p:blipFill>
        <p:spPr>
          <a:xfrm>
            <a:off x="793447" y="1020277"/>
            <a:ext cx="10605105" cy="568849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F3459-8104-6276-38A2-90EC0B7E381E}"/>
              </a:ext>
            </a:extLst>
          </p:cNvPr>
          <p:cNvSpPr txBox="1"/>
          <p:nvPr/>
        </p:nvSpPr>
        <p:spPr>
          <a:xfrm>
            <a:off x="641350" y="482600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frequency of the three main disasters over these years?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97F57-A201-ACAA-681E-6E6F0AA2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disasters&#10;&#10;Description automatically generated">
            <a:extLst>
              <a:ext uri="{FF2B5EF4-FFF2-40B4-BE49-F238E27FC236}">
                <a16:creationId xmlns:a16="http://schemas.microsoft.com/office/drawing/2014/main" id="{FA103023-D688-A0D2-C598-A70FC17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18" y="1463438"/>
            <a:ext cx="8199682" cy="53251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D5149C-889B-C278-6414-0FADB8BFB797}"/>
              </a:ext>
            </a:extLst>
          </p:cNvPr>
          <p:cNvSpPr txBox="1"/>
          <p:nvPr/>
        </p:nvSpPr>
        <p:spPr>
          <a:xfrm>
            <a:off x="127000" y="169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Geographic Distribution: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50F06-4125-3776-FF6D-C9841601C92B}"/>
              </a:ext>
            </a:extLst>
          </p:cNvPr>
          <p:cNvSpPr txBox="1"/>
          <p:nvPr/>
        </p:nvSpPr>
        <p:spPr>
          <a:xfrm>
            <a:off x="127000" y="817107"/>
            <a:ext cx="430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0" i="0" dirty="0">
                <a:effectLst/>
                <a:latin typeface="Arial" panose="020B0604020202020204" pitchFamily="34" charset="0"/>
              </a:rPr>
              <a:t>What patterns emerge when analysing the frequency of disasters by continent?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1013-3033-DDE1-E318-AAD445A2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DE60EF-4D37-4107-2BDA-BF4403CB2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752107"/>
              </p:ext>
            </p:extLst>
          </p:nvPr>
        </p:nvGraphicFramePr>
        <p:xfrm>
          <a:off x="5048413" y="136525"/>
          <a:ext cx="5682405" cy="1594739"/>
        </p:xfrm>
        <a:graphic>
          <a:graphicData uri="http://schemas.openxmlformats.org/drawingml/2006/table">
            <a:tbl>
              <a:tblPr/>
              <a:tblGrid>
                <a:gridCol w="913238">
                  <a:extLst>
                    <a:ext uri="{9D8B030D-6E8A-4147-A177-3AD203B41FA5}">
                      <a16:colId xmlns:a16="http://schemas.microsoft.com/office/drawing/2014/main" val="386121130"/>
                    </a:ext>
                  </a:extLst>
                </a:gridCol>
                <a:gridCol w="941985">
                  <a:extLst>
                    <a:ext uri="{9D8B030D-6E8A-4147-A177-3AD203B41FA5}">
                      <a16:colId xmlns:a16="http://schemas.microsoft.com/office/drawing/2014/main" val="3136956348"/>
                    </a:ext>
                  </a:extLst>
                </a:gridCol>
                <a:gridCol w="827588">
                  <a:extLst>
                    <a:ext uri="{9D8B030D-6E8A-4147-A177-3AD203B41FA5}">
                      <a16:colId xmlns:a16="http://schemas.microsoft.com/office/drawing/2014/main" val="2266892657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3790528826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1514748165"/>
                    </a:ext>
                  </a:extLst>
                </a:gridCol>
                <a:gridCol w="1173192">
                  <a:extLst>
                    <a:ext uri="{9D8B030D-6E8A-4147-A177-3AD203B41FA5}">
                      <a16:colId xmlns:a16="http://schemas.microsoft.com/office/drawing/2014/main" val="46962466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Africa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Americas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Europe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Oceania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419121"/>
                  </a:ext>
                </a:extLst>
              </a:tr>
              <a:tr h="27647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5793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1857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740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54.07692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67.67308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111.4038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35.71154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12.73077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3684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3715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033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0995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36.71344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30.21668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50.41018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24.52557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5.183365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81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24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1F025-8B43-F0FD-1522-E36A29CDEB68}"/>
              </a:ext>
            </a:extLst>
          </p:cNvPr>
          <p:cNvSpPr txBox="1"/>
          <p:nvPr/>
        </p:nvSpPr>
        <p:spPr>
          <a:xfrm>
            <a:off x="610670" y="356435"/>
            <a:ext cx="1032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Which regions and countries have been most affected by natural disasters?</a:t>
            </a:r>
            <a:endParaRPr lang="en-US" dirty="0"/>
          </a:p>
        </p:txBody>
      </p:sp>
      <p:pic>
        <p:nvPicPr>
          <p:cNvPr id="3" name="Picture 2" descr="A map of the world with many colored circles&#10;&#10;Description automatically generated">
            <a:extLst>
              <a:ext uri="{FF2B5EF4-FFF2-40B4-BE49-F238E27FC236}">
                <a16:creationId xmlns:a16="http://schemas.microsoft.com/office/drawing/2014/main" id="{20DCE997-29C7-E4DA-27B4-C004B1BEE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3"/>
          <a:stretch/>
        </p:blipFill>
        <p:spPr>
          <a:xfrm>
            <a:off x="105009" y="1022904"/>
            <a:ext cx="11981982" cy="58350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F13E-968C-ADCF-9BB9-E7E9FA17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hlinkClick r:id="rId4" action="ppaction://hlinkfile"/>
            <a:extLst>
              <a:ext uri="{FF2B5EF4-FFF2-40B4-BE49-F238E27FC236}">
                <a16:creationId xmlns:a16="http://schemas.microsoft.com/office/drawing/2014/main" id="{37856AE1-6EEB-427D-D85D-5283DFEE9842}"/>
              </a:ext>
            </a:extLst>
          </p:cNvPr>
          <p:cNvSpPr txBox="1"/>
          <p:nvPr/>
        </p:nvSpPr>
        <p:spPr>
          <a:xfrm>
            <a:off x="11353800" y="171769"/>
            <a:ext cx="4090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20662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243441"/>
      </a:dk2>
      <a:lt2>
        <a:srgbClr val="E8E6E2"/>
      </a:lt2>
      <a:accent1>
        <a:srgbClr val="7F97BA"/>
      </a:accent1>
      <a:accent2>
        <a:srgbClr val="7CA9B2"/>
      </a:accent2>
      <a:accent3>
        <a:srgbClr val="9696C6"/>
      </a:accent3>
      <a:accent4>
        <a:srgbClr val="BA877F"/>
      </a:accent4>
      <a:accent5>
        <a:srgbClr val="BA9F7F"/>
      </a:accent5>
      <a:accent6>
        <a:srgbClr val="A8A673"/>
      </a:accent6>
      <a:hlink>
        <a:srgbClr val="977F5C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719</TotalTime>
  <Words>927</Words>
  <Application>Microsoft Office PowerPoint</Application>
  <PresentationFormat>Widescreen</PresentationFormat>
  <Paragraphs>270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-apple-system</vt:lpstr>
      <vt:lpstr>Aptos</vt:lpstr>
      <vt:lpstr>Aptos Display</vt:lpstr>
      <vt:lpstr>Aptos Narrow</vt:lpstr>
      <vt:lpstr>Arial</vt:lpstr>
      <vt:lpstr>Arial Narrow</vt:lpstr>
      <vt:lpstr>Helvetica</vt:lpstr>
      <vt:lpstr>Helvetica Neue</vt:lpstr>
      <vt:lpstr>The Hand Bold</vt:lpstr>
      <vt:lpstr>The Serif Hand Black</vt:lpstr>
      <vt:lpstr>-webkit-standard</vt:lpstr>
      <vt:lpstr>Wingdings</vt:lpstr>
      <vt:lpstr>SketchyVTI</vt:lpstr>
      <vt:lpstr>Office Theme</vt:lpstr>
      <vt:lpstr>ALL DISASTERS 1970-2021</vt:lpstr>
      <vt:lpstr>Introduction</vt:lpstr>
      <vt:lpstr>DISASTERS 1970-2021</vt:lpstr>
      <vt:lpstr>Trend Analysis:</vt:lpstr>
      <vt:lpstr>PowerPoint Presentation</vt:lpstr>
      <vt:lpstr>What are the three most frequent disasters over these years?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 Impact</vt:lpstr>
      <vt:lpstr>Correlation Between Total Deaths     and Total Damages</vt:lpstr>
      <vt:lpstr>Conclusion</vt:lpstr>
      <vt:lpstr>Future…</vt:lpstr>
      <vt:lpstr>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homajo@student.ubc.ca</dc:creator>
  <cp:lastModifiedBy>Prabhsimran Kaur</cp:lastModifiedBy>
  <cp:revision>34</cp:revision>
  <dcterms:created xsi:type="dcterms:W3CDTF">2024-08-08T01:08:45Z</dcterms:created>
  <dcterms:modified xsi:type="dcterms:W3CDTF">2024-08-13T00:54:47Z</dcterms:modified>
</cp:coreProperties>
</file>